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DTD강굴림" charset="1" panose="02000503000000000000"/>
      <p:regular r:id="rId27"/>
    </p:embeddedFont>
    <p:embeddedFont>
      <p:font typeface="Gagalin" charset="1" panose="00000500000000000000"/>
      <p:regular r:id="rId28"/>
    </p:embeddedFont>
    <p:embeddedFont>
      <p:font typeface="블랙슈트" charset="1" panose="00000500000000000000"/>
      <p:regular r:id="rId30"/>
    </p:embeddedFont>
    <p:embeddedFont>
      <p:font typeface="Noto Sans" charset="1" panose="020B0502040504020204"/>
      <p:regular r:id="rId33"/>
    </p:embeddedFont>
    <p:embeddedFont>
      <p:font typeface="Kollektif Bold" charset="1" panose="020B0604020101010102"/>
      <p:regular r:id="rId34"/>
    </p:embeddedFont>
    <p:embeddedFont>
      <p:font typeface="Arimo" charset="1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안녕하세요. A304조 수플래의 발표를 맡은 윤상흠입니다!(꾸벅)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수플래는</a:t>
            </a:r>
          </a:p>
          <a:p>
            <a:r>
              <a:rPr lang="en-US"/>
              <a:t>문제풀이를 통해 모르는 부분을 어떻게 공부해야 할지</a:t>
            </a:r>
          </a:p>
          <a:p>
            <a:r>
              <a:rPr lang="en-US"/>
              <a:t>어떻게 복습해야 할지</a:t>
            </a:r>
          </a:p>
          <a:p>
            <a:r>
              <a:rPr lang="en-US"/>
              <a:t>그리고 얼만큼 학습을 했는지 수치적으로 보여줍니다.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문제 풀이 기능 시연 보여드리겠습니다.</a:t>
            </a:r>
          </a:p>
          <a:p>
            <a:r>
              <a:rPr lang="en-US"/>
              <a:t/>
            </a:r>
          </a:p>
          <a:p>
            <a:r>
              <a:rPr lang="en-US"/>
              <a:t>1. 문제 풀이 기능</a:t>
            </a:r>
          </a:p>
          <a:p>
            <a:r>
              <a:rPr lang="en-US"/>
              <a:t>다항식의 연산 가봅시다.</a:t>
            </a:r>
          </a:p>
          <a:p>
            <a:r>
              <a:rPr lang="en-US"/>
              <a:t>2번 풀어볼까요?</a:t>
            </a:r>
          </a:p>
          <a:p>
            <a:r>
              <a:rPr lang="en-US"/>
              <a:t/>
            </a:r>
          </a:p>
          <a:p>
            <a:r>
              <a:rPr lang="en-US"/>
              <a:t>2. 채점</a:t>
            </a:r>
          </a:p>
          <a:p>
            <a:r>
              <a:rPr lang="en-US"/>
              <a:t>답 적어주고..</a:t>
            </a:r>
          </a:p>
          <a:p>
            <a:r>
              <a:rPr lang="en-US"/>
              <a:t/>
            </a:r>
          </a:p>
          <a:p>
            <a:r>
              <a:rPr lang="en-US"/>
              <a:t>3. 분석페이지로 넘어가서 분석 내용볼까요? 네 아까 버벅였던 부분에서 </a:t>
            </a:r>
          </a:p>
          <a:p>
            <a:r>
              <a:rPr lang="en-US"/>
              <a:t>4.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여러분 수학 하면 어떤 단어가 떠오르시나요?(주위를 둘러본다)</a:t>
            </a:r>
          </a:p>
          <a:p>
            <a:r>
              <a:rPr lang="en-US"/>
              <a:t>저는 어려움. 수포자. 등이 떠올랐습니다.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방금 떠올랐던 단어 중 하나인 수포자는 항상 나오는 이야기이지만</a:t>
            </a:r>
          </a:p>
          <a:p>
            <a:r>
              <a:rPr lang="en-US"/>
              <a:t>최근 기사에서는 고등학생이 되고 또 학급이 올라 갈 수록 많아지고 있다고 합니다.(주위를 둘러본다)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이와 관련해서 제가 자료를 하나 가져왔는데요. 설문조사에 따르면 학교 수업의 내용보다 시험이 난이도가 과도하게 어렵다는 조사가 다음과 같이 나왔다는 걸 보면 앞선 수포자에 대한 이야기와 이어지는 내용이기도 합니다.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실제로 이건 팀원 한 명의 고등학교 성적표 인데요, 고등학교 진학 직후 상승한 난이도에 수학이 혼자 공부하기 상당히 어려웠다고 합니다. 한 학기라는 시간이 지난 후에야 개념을 이해하고 적응할 수 있었다고 해요.</a:t>
            </a:r>
          </a:p>
          <a:p>
            <a:r>
              <a:rPr lang="en-US"/>
              <a:t/>
            </a:r>
          </a:p>
          <a:p>
            <a:r>
              <a:rPr lang="en-US"/>
              <a:t>공감을 이끌어낼 수 있는 자료가 있다면 그걸로 사용하기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그렇다면~ 어떤 방식으로 공부를 해야 수학을 좀 더 수월하게 공부 할 수 있을까요?</a:t>
            </a:r>
          </a:p>
          <a:p>
            <a:r>
              <a:rPr lang="en-US"/>
              <a:t>여러분은 어떻게 공부하셨나요?</a:t>
            </a:r>
          </a:p>
          <a:p>
            <a:r>
              <a:rPr lang="en-US"/>
              <a:t>EBS에서 강의하시는 정승제 선생님의 수학이 어려운 이유를 한번 보면서 생각해볼까요?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어디서 수학적으로 오류가 있는지 모르기 때문에 어디까지 알고 어디까지 모르는지 모릅니다.</a:t>
            </a:r>
          </a:p>
          <a:p>
            <a:r>
              <a:rPr lang="en-US"/>
              <a:t>이는 모르는 점을 어떻게 공부해야될지도 모르게되고 당연히 모르는 점을 정리하는 방법도 어렵습니다.</a:t>
            </a:r>
          </a:p>
          <a:p>
            <a:r>
              <a:rPr lang="en-US"/>
              <a:t>말도 안되게도 내가 뭘 모르는지 모르는일이 벌어집니다.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그래서 그러한 솔루션을 제공합니다. 저희 영상소개 보며 살펴보도록 하죠</a:t>
            </a:r>
          </a:p>
          <a:p>
            <a:r>
              <a:rPr lang="en-US"/>
              <a:t>영상을 재생한다.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https://blog.naver.com/ebspub/221516694823" TargetMode="External" Type="http://schemas.openxmlformats.org/officeDocument/2006/relationships/hyperlink"/><Relationship Id="rId5" Target="../media/image6.jpeg" Type="http://schemas.openxmlformats.org/officeDocument/2006/relationships/image"/><Relationship Id="rId6" Target="https://youtube.com/shorts/BmIYVg_9zEo?si=R4Cj8wAoFJMeGnPP" TargetMode="External" Type="http://schemas.openxmlformats.org/officeDocument/2006/relationships/video"/><Relationship Id="rId7" Target="https://youtube.com/shorts/q_H_de7MDgM?si=V1mKSVCek5P7ozaN" TargetMode="External" Type="http://schemas.openxmlformats.org/officeDocument/2006/relationships/video"/><Relationship Id="rId8" Target="https://youtube.com/shorts/cJzcOuZRpbs?si=YLAVu7Ljll4fpmti" TargetMode="External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7.jpeg" Type="http://schemas.openxmlformats.org/officeDocument/2006/relationships/image"/><Relationship Id="rId5" Target="../media/VAGoIswQe4I.mp4" Type="http://schemas.openxmlformats.org/officeDocument/2006/relationships/video"/><Relationship Id="rId6" Target="../media/VAGoIswQe4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85169" y="7910408"/>
            <a:ext cx="4717662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3800" spc="-133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팀 수리남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5159" y="3061140"/>
            <a:ext cx="1533768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2000" spc="240">
                <a:solidFill>
                  <a:srgbClr val="FFF4A7"/>
                </a:solidFill>
                <a:latin typeface="Gagalin"/>
                <a:ea typeface="Gagalin"/>
                <a:cs typeface="Gagalin"/>
                <a:sym typeface="Gagalin"/>
              </a:rPr>
              <a:t>A304</a:t>
            </a:r>
            <a:r>
              <a:rPr lang="en-US" sz="12000" spc="240">
                <a:solidFill>
                  <a:srgbClr val="FFF4A7"/>
                </a:solidFill>
                <a:latin typeface="Gagalin"/>
                <a:ea typeface="Gagalin"/>
                <a:cs typeface="Gagalin"/>
                <a:sym typeface="Gagalin"/>
              </a:rPr>
              <a:t> Souffle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8784" y="952500"/>
            <a:ext cx="4190516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-97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2025.05.22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5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828800" y="-1828800"/>
            <a:ext cx="21945600" cy="13944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90216" y="7355869"/>
            <a:ext cx="5022465" cy="224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79"/>
              </a:lnSpc>
              <a:spcBef>
                <a:spcPct val="0"/>
              </a:spcBef>
            </a:pPr>
            <a:r>
              <a:rPr lang="en-US" sz="10473" spc="-837">
                <a:solidFill>
                  <a:srgbClr val="353535"/>
                </a:solidFill>
                <a:latin typeface="블랙슈트"/>
                <a:ea typeface="블랙슈트"/>
                <a:cs typeface="블랙슈트"/>
                <a:sym typeface="블랙슈트"/>
              </a:rPr>
              <a:t>메인 기능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64968" y="3611433"/>
            <a:ext cx="11958064" cy="1202756"/>
            <a:chOff x="0" y="0"/>
            <a:chExt cx="3149449" cy="316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64968" y="5366639"/>
            <a:ext cx="11958064" cy="1202756"/>
            <a:chOff x="0" y="0"/>
            <a:chExt cx="3149449" cy="3167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64968" y="7121845"/>
            <a:ext cx="11958064" cy="1202756"/>
            <a:chOff x="0" y="0"/>
            <a:chExt cx="3149449" cy="3167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181322">
            <a:off x="1746725" y="2723850"/>
            <a:ext cx="3086100" cy="1330894"/>
            <a:chOff x="0" y="0"/>
            <a:chExt cx="812800" cy="3505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50523"/>
            </a:xfrm>
            <a:custGeom>
              <a:avLst/>
              <a:gdLst/>
              <a:ahLst/>
              <a:cxnLst/>
              <a:rect r="r" b="b" t="t" l="l"/>
              <a:pathLst>
                <a:path h="350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50523"/>
                  </a:lnTo>
                  <a:lnTo>
                    <a:pt x="0" y="350523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23850"/>
              <a:ext cx="812800" cy="67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00"/>
                </a:lnSpc>
              </a:pPr>
              <a:r>
                <a:rPr lang="en-US" sz="5000" spc="-400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문제풀이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84557" y="1204956"/>
            <a:ext cx="1531888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Souffle는!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35228" y="3756563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모르는 점을 어떻게 공부해야될지 모름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35228" y="5511769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노트 정리 방법을 모르겠음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35228" y="7266976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스스로의 학습을 파악하기 힘듦</a:t>
            </a:r>
          </a:p>
        </p:txBody>
      </p:sp>
      <p:grpSp>
        <p:nvGrpSpPr>
          <p:cNvPr name="Group 22" id="22"/>
          <p:cNvGrpSpPr/>
          <p:nvPr/>
        </p:nvGrpSpPr>
        <p:grpSpPr>
          <a:xfrm rot="-1193894">
            <a:off x="1747104" y="4698261"/>
            <a:ext cx="3086100" cy="1330894"/>
            <a:chOff x="0" y="0"/>
            <a:chExt cx="812800" cy="3505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350523"/>
            </a:xfrm>
            <a:custGeom>
              <a:avLst/>
              <a:gdLst/>
              <a:ahLst/>
              <a:cxnLst/>
              <a:rect r="r" b="b" t="t" l="l"/>
              <a:pathLst>
                <a:path h="350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50523"/>
                  </a:lnTo>
                  <a:lnTo>
                    <a:pt x="0" y="350523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23850"/>
              <a:ext cx="812800" cy="67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00"/>
                </a:lnSpc>
              </a:pPr>
              <a:r>
                <a:rPr lang="en-US" sz="5000" spc="-400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복습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1197683">
            <a:off x="1950164" y="6734879"/>
            <a:ext cx="3086100" cy="1330894"/>
            <a:chOff x="0" y="0"/>
            <a:chExt cx="812800" cy="3505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350523"/>
            </a:xfrm>
            <a:custGeom>
              <a:avLst/>
              <a:gdLst/>
              <a:ahLst/>
              <a:cxnLst/>
              <a:rect r="r" b="b" t="t" l="l"/>
              <a:pathLst>
                <a:path h="3505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50523"/>
                  </a:lnTo>
                  <a:lnTo>
                    <a:pt x="0" y="350523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23850"/>
              <a:ext cx="812800" cy="67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300"/>
                </a:lnSpc>
              </a:pPr>
              <a:r>
                <a:rPr lang="en-US" sz="5000" spc="-400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객관화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19113" y="1793876"/>
            <a:ext cx="1144977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시연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19113" y="375835"/>
            <a:ext cx="11449775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성과 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5228" y="4805589"/>
            <a:ext cx="10017544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중위권 학생들의 특징인 ‘아는척’ 치료</a:t>
            </a:r>
          </a:p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(설명은 알아먹는데 응용 못하는)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4401" y="1418818"/>
            <a:ext cx="3629424" cy="497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7"/>
              </a:lnSpc>
            </a:pPr>
            <a:r>
              <a:rPr lang="en-US" sz="29005">
                <a:solidFill>
                  <a:srgbClr val="FFFFFF">
                    <a:alpha val="49804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584620">
            <a:off x="13446021" y="4660798"/>
            <a:ext cx="2481223" cy="340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1"/>
              </a:lnSpc>
            </a:pPr>
            <a:r>
              <a:rPr lang="en-US" sz="19829">
                <a:solidFill>
                  <a:srgbClr val="FFFFFF">
                    <a:alpha val="49804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5228" y="2698444"/>
            <a:ext cx="10017544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탄탄한 자기주도학습 계획</a:t>
            </a:r>
          </a:p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(학습/복습 두가지로 나눠 종합분석하니깐)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5228" y="6975385"/>
            <a:ext cx="10017544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사교육 불평등 해결 완화</a:t>
            </a:r>
          </a:p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(높은 접근성과 정밀한 학습 보조)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19113" y="1911662"/>
            <a:ext cx="11449775" cy="384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자유롭게</a:t>
            </a:r>
          </a:p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질문해 주세요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5228" y="6971349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어떤 내용이 궁금한가요?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4401" y="1418818"/>
            <a:ext cx="3629424" cy="497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7"/>
              </a:lnSpc>
            </a:pPr>
            <a:r>
              <a:rPr lang="en-US" sz="29005">
                <a:solidFill>
                  <a:srgbClr val="FFFFFF">
                    <a:alpha val="49804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584620">
            <a:off x="13446021" y="4660798"/>
            <a:ext cx="2481223" cy="340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1"/>
              </a:lnSpc>
            </a:pPr>
            <a:r>
              <a:rPr lang="en-US" sz="19829">
                <a:solidFill>
                  <a:srgbClr val="FFFFFF">
                    <a:alpha val="49804"/>
                  </a:srgbClr>
                </a:solidFill>
                <a:latin typeface="Gagalin"/>
                <a:ea typeface="Gagalin"/>
                <a:cs typeface="Gagalin"/>
                <a:sym typeface="Gagalin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5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97217" y="2821439"/>
            <a:ext cx="7093565" cy="6162535"/>
          </a:xfrm>
          <a:custGeom>
            <a:avLst/>
            <a:gdLst/>
            <a:ahLst/>
            <a:cxnLst/>
            <a:rect r="r" b="b" t="t" l="l"/>
            <a:pathLst>
              <a:path h="6162535" w="7093565">
                <a:moveTo>
                  <a:pt x="0" y="0"/>
                </a:moveTo>
                <a:lnTo>
                  <a:pt x="7093566" y="0"/>
                </a:lnTo>
                <a:lnTo>
                  <a:pt x="7093566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9113" y="375835"/>
            <a:ext cx="11449775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서비스 흐름도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35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1088" y="-18926"/>
            <a:ext cx="15377279" cy="411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프론트 기술</a:t>
            </a:r>
          </a:p>
          <a:p>
            <a:pPr algn="l" marL="1295400" indent="-647700" lvl="1">
              <a:lnSpc>
                <a:spcPts val="11160"/>
              </a:lnSpc>
              <a:buFont typeface="Arial"/>
              <a:buChar char="•"/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수식별로 풀이 단계를 기록</a:t>
            </a:r>
          </a:p>
          <a:p>
            <a:pPr algn="l" marL="1295400" indent="-647700" lvl="1">
              <a:lnSpc>
                <a:spcPts val="1116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스트로크 기록을 위한 좌표 정규화, 팜리젝션 적용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235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1088" y="-18926"/>
            <a:ext cx="9009222" cy="270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프론트 기술</a:t>
            </a:r>
          </a:p>
          <a:p>
            <a:pPr algn="l" marL="1295400" indent="-647700" lvl="1">
              <a:lnSpc>
                <a:spcPts val="1116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수식별로 풀이 단계를 기록</a:t>
            </a: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387189"/>
            <a:ext cx="9144000" cy="558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  <a:spcBef>
                <a:spcPct val="0"/>
              </a:spcBef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풀이의 흐름을 기록하는 캔버스</a:t>
            </a:r>
          </a:p>
          <a:p>
            <a:pPr algn="l" marL="863599" indent="-431800" lvl="1">
              <a:lnSpc>
                <a:spcPts val="743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어떤 점이 부족한지 분석하기 위해, 전체 수식을 분석하는 것이 아닌 풀이 과정을 기록</a:t>
            </a:r>
          </a:p>
          <a:p>
            <a:pPr algn="l" marL="863599" indent="-431800" lvl="1">
              <a:lnSpc>
                <a:spcPts val="743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각각의 수식이 쌓여나가는 과정을 전부 기록하여 전송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2355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1088" y="-18926"/>
            <a:ext cx="15377220" cy="270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프론트 기술</a:t>
            </a:r>
          </a:p>
          <a:p>
            <a:pPr algn="l" marL="1295400" indent="-647700" lvl="1">
              <a:lnSpc>
                <a:spcPts val="1116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spc="-48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스트로크 기록을 위한 좌표 정규화, 팜리젝션 적용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744969"/>
            <a:ext cx="16089608" cy="747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39"/>
              </a:lnSpc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디지털 필기로 입력된 손글씨를 이후 수정하고 다양한 기기 크기에 동일하게 표현하기 위해 스트로크 단위로 저장 &amp; 좌표 정규화</a:t>
            </a:r>
          </a:p>
          <a:p>
            <a:pPr algn="just" marL="863599" indent="-431800" lvl="1">
              <a:lnSpc>
                <a:spcPts val="7439"/>
              </a:lnSpc>
              <a:buFont typeface="Arial"/>
              <a:buChar char="•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0~1 사이로 정규화</a:t>
            </a:r>
          </a:p>
          <a:p>
            <a:pPr algn="just" marL="1727199" indent="-575733" lvl="2">
              <a:lnSpc>
                <a:spcPts val="7439"/>
              </a:lnSpc>
              <a:buFont typeface="Arial"/>
              <a:buChar char="⚬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다른 기기/해상도/캔버스 크기에서도 동일하게 복원 가능</a:t>
            </a:r>
          </a:p>
          <a:p>
            <a:pPr algn="just" marL="1727199" indent="-575733" lvl="2">
              <a:lnSpc>
                <a:spcPts val="7439"/>
              </a:lnSpc>
              <a:buFont typeface="Arial"/>
              <a:buChar char="⚬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이미지보다 데이터 용량 작아짐</a:t>
            </a:r>
          </a:p>
          <a:p>
            <a:pPr algn="just" marL="863599" indent="-431800" lvl="1">
              <a:lnSpc>
                <a:spcPts val="7439"/>
              </a:lnSpc>
              <a:buFont typeface="Arial"/>
              <a:buChar char="•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Palm Rejection 기능 적용</a:t>
            </a:r>
          </a:p>
          <a:p>
            <a:pPr algn="just" marL="1727199" indent="-575733" lvl="2">
              <a:lnSpc>
                <a:spcPts val="7439"/>
              </a:lnSpc>
              <a:spcBef>
                <a:spcPct val="0"/>
              </a:spcBef>
              <a:buFont typeface="Arial"/>
              <a:buChar char="⚬"/>
            </a:pPr>
            <a:r>
              <a:rPr lang="en-US" sz="3999" spc="-319">
                <a:solidFill>
                  <a:srgbClr val="FFFFFF"/>
                </a:solidFill>
                <a:latin typeface="블랙슈트"/>
                <a:ea typeface="블랙슈트"/>
                <a:cs typeface="블랙슈트"/>
                <a:sym typeface="블랙슈트"/>
              </a:rPr>
              <a:t>사용자 경험 개선을 위해 필기 영역에서 손바닥 등 의도치 않은 터치 입력 차단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59805" y="2714520"/>
            <a:ext cx="10968391" cy="6306825"/>
          </a:xfrm>
          <a:custGeom>
            <a:avLst/>
            <a:gdLst/>
            <a:ahLst/>
            <a:cxnLst/>
            <a:rect r="r" b="b" t="t" l="l"/>
            <a:pathLst>
              <a:path h="6306825" w="10968391">
                <a:moveTo>
                  <a:pt x="0" y="0"/>
                </a:moveTo>
                <a:lnTo>
                  <a:pt x="10968390" y="0"/>
                </a:lnTo>
                <a:lnTo>
                  <a:pt x="10968390" y="6306825"/>
                </a:lnTo>
                <a:lnTo>
                  <a:pt x="0" y="630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6619" y="480911"/>
            <a:ext cx="1220130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수학.. 어려우신가요?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9719" y="147324"/>
            <a:ext cx="164856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5540"/>
                </a:solidFill>
                <a:latin typeface="TDTD강굴림"/>
                <a:ea typeface="TDTD강굴림"/>
                <a:cs typeface="TDTD강굴림"/>
                <a:sym typeface="TDTD강굴림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3699" y="602631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9" y="0"/>
                </a:lnTo>
                <a:lnTo>
                  <a:pt x="11301259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58041" y="6073215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7"/>
                </a:lnTo>
                <a:lnTo>
                  <a:pt x="0" y="285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0746" y="7957245"/>
            <a:ext cx="8568779" cy="8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1904" spc="-15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2022년 4월1~15일 전국 17개 시도교육청 내 중학교 40곳, 고등학교 50곳 등 총 90곳을 대상 실시</a:t>
            </a:r>
          </a:p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1904" spc="-15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중고교생 4758명, 학부모</a:t>
            </a:r>
            <a:r>
              <a:rPr lang="en-US" sz="1904" spc="-15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3136명, 수학교사 194명 등 총 8088명이 조사에 참여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7209" y="4922141"/>
            <a:ext cx="4121006" cy="204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b="true" sz="6037" spc="289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고등학생</a:t>
            </a:r>
          </a:p>
          <a:p>
            <a:pPr algn="ctr">
              <a:lnSpc>
                <a:spcPts val="8649"/>
              </a:lnSpc>
            </a:pPr>
            <a:r>
              <a:rPr lang="en-US" b="true" sz="8736" spc="419">
                <a:solidFill>
                  <a:srgbClr val="FFDE5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76.2</a:t>
            </a:r>
            <a:r>
              <a:rPr lang="en-US" b="true" sz="8736" spc="419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5137" y="5143500"/>
            <a:ext cx="4121006" cy="160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b="true" sz="6037" spc="289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중학생</a:t>
            </a:r>
          </a:p>
          <a:p>
            <a:pPr algn="ctr">
              <a:lnSpc>
                <a:spcPts val="5481"/>
              </a:lnSpc>
            </a:pPr>
            <a:r>
              <a:rPr lang="en-US" b="true" sz="5537" spc="265">
                <a:solidFill>
                  <a:srgbClr val="FFDE5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45</a:t>
            </a:r>
            <a:r>
              <a:rPr lang="en-US" b="true" sz="5537" spc="265">
                <a:solidFill>
                  <a:srgbClr val="FFDE5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.1</a:t>
            </a:r>
            <a:r>
              <a:rPr lang="en-US" b="true" sz="5537" spc="265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9785" y="2466674"/>
            <a:ext cx="11408431" cy="1542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6037" spc="289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학교 수업의 내용보다 수학 시험의 난이도가 과도하게 어려운가?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86619" y="480911"/>
            <a:ext cx="1220130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수학.. 어려우신가요?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9719" y="147324"/>
            <a:ext cx="164856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35540"/>
                </a:solidFill>
                <a:latin typeface="TDTD강굴림"/>
                <a:ea typeface="TDTD강굴림"/>
                <a:cs typeface="TDTD강굴림"/>
                <a:sym typeface="TDTD강굴림"/>
              </a:rPr>
              <a:t>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45771" y="4106859"/>
            <a:ext cx="11301259" cy="3817032"/>
          </a:xfrm>
          <a:custGeom>
            <a:avLst/>
            <a:gdLst/>
            <a:ahLst/>
            <a:cxnLst/>
            <a:rect r="r" b="b" t="t" l="l"/>
            <a:pathLst>
              <a:path h="3817032" w="11301259">
                <a:moveTo>
                  <a:pt x="0" y="0"/>
                </a:moveTo>
                <a:lnTo>
                  <a:pt x="11301258" y="0"/>
                </a:lnTo>
                <a:lnTo>
                  <a:pt x="11301258" y="3817032"/>
                </a:lnTo>
                <a:lnTo>
                  <a:pt x="0" y="3817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8" t="-1208" r="-1538" b="-578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45771" y="7923891"/>
            <a:ext cx="11301259" cy="1041832"/>
          </a:xfrm>
          <a:custGeom>
            <a:avLst/>
            <a:gdLst/>
            <a:ahLst/>
            <a:cxnLst/>
            <a:rect r="r" b="b" t="t" l="l"/>
            <a:pathLst>
              <a:path h="1041832" w="11301259">
                <a:moveTo>
                  <a:pt x="0" y="0"/>
                </a:moveTo>
                <a:lnTo>
                  <a:pt x="11301258" y="0"/>
                </a:lnTo>
                <a:lnTo>
                  <a:pt x="11301258" y="1041832"/>
                </a:lnTo>
                <a:lnTo>
                  <a:pt x="0" y="1041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8" t="-482824" r="-153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105084" y="8909050"/>
            <a:ext cx="515421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4" tooltip="https://blog.naver.com/ebspub/221516694823"/>
              </a:rPr>
              <a:t>https://blog.naver.com/ebspub/221516694823</a:t>
            </a:r>
          </a:p>
        </p:txBody>
      </p:sp>
      <p:pic>
        <p:nvPicPr>
          <p:cNvPr name="Picture 7" id="7"/>
          <p:cNvPicPr>
            <a:picLocks noChangeAspect="true"/>
          </p:cNvPicPr>
          <p:nvPr>
            <a:videoFile r:link="rId6"/>
          </p:nvPr>
        </p:nvPicPr>
        <p:blipFill>
          <a:blip r:embed="rId5"/>
          <a:stretch>
            <a:fillRect/>
          </a:stretch>
        </p:blipFill>
        <p:spPr>
          <a:xfrm rot="0">
            <a:off x="12610253" y="386962"/>
            <a:ext cx="3469152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>
            <a:videoFile r:link="rId7"/>
          </p:nvPr>
        </p:nvPicPr>
        <p:blipFill>
          <a:blip r:embed="rId5"/>
          <a:stretch>
            <a:fillRect/>
          </a:stretch>
        </p:blipFill>
        <p:spPr>
          <a:xfrm rot="0">
            <a:off x="8379101" y="386962"/>
            <a:ext cx="3469152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>
            <a:videoFile r:link="rId8"/>
          </p:nvPr>
        </p:nvPicPr>
        <p:blipFill>
          <a:blip r:embed="rId5"/>
          <a:stretch>
            <a:fillRect/>
          </a:stretch>
        </p:blipFill>
        <p:spPr>
          <a:xfrm rot="0">
            <a:off x="2799401" y="386962"/>
            <a:ext cx="4816700" cy="85697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64968" y="3611433"/>
            <a:ext cx="11958064" cy="1202756"/>
            <a:chOff x="0" y="0"/>
            <a:chExt cx="3149449" cy="316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64968" y="5366639"/>
            <a:ext cx="11958064" cy="1202756"/>
            <a:chOff x="0" y="0"/>
            <a:chExt cx="3149449" cy="3167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64968" y="7121845"/>
            <a:ext cx="11958064" cy="1202756"/>
            <a:chOff x="0" y="0"/>
            <a:chExt cx="3149449" cy="3167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49449" cy="316775"/>
            </a:xfrm>
            <a:custGeom>
              <a:avLst/>
              <a:gdLst/>
              <a:ahLst/>
              <a:cxnLst/>
              <a:rect r="r" b="b" t="t" l="l"/>
              <a:pathLst>
                <a:path h="316775" w="3149449">
                  <a:moveTo>
                    <a:pt x="64742" y="0"/>
                  </a:moveTo>
                  <a:lnTo>
                    <a:pt x="3084707" y="0"/>
                  </a:lnTo>
                  <a:cubicBezTo>
                    <a:pt x="3120463" y="0"/>
                    <a:pt x="3149449" y="28986"/>
                    <a:pt x="3149449" y="64742"/>
                  </a:cubicBezTo>
                  <a:lnTo>
                    <a:pt x="3149449" y="252033"/>
                  </a:lnTo>
                  <a:cubicBezTo>
                    <a:pt x="3149449" y="269204"/>
                    <a:pt x="3142628" y="285671"/>
                    <a:pt x="3130486" y="297813"/>
                  </a:cubicBezTo>
                  <a:cubicBezTo>
                    <a:pt x="3118345" y="309954"/>
                    <a:pt x="3101878" y="316775"/>
                    <a:pt x="3084707" y="316775"/>
                  </a:cubicBezTo>
                  <a:lnTo>
                    <a:pt x="64742" y="316775"/>
                  </a:lnTo>
                  <a:cubicBezTo>
                    <a:pt x="47572" y="316775"/>
                    <a:pt x="31104" y="309954"/>
                    <a:pt x="18963" y="297813"/>
                  </a:cubicBezTo>
                  <a:cubicBezTo>
                    <a:pt x="6821" y="285671"/>
                    <a:pt x="0" y="269204"/>
                    <a:pt x="0" y="252033"/>
                  </a:cubicBezTo>
                  <a:lnTo>
                    <a:pt x="0" y="64742"/>
                  </a:lnTo>
                  <a:cubicBezTo>
                    <a:pt x="0" y="47572"/>
                    <a:pt x="6821" y="31104"/>
                    <a:pt x="18963" y="18963"/>
                  </a:cubicBezTo>
                  <a:cubicBezTo>
                    <a:pt x="31104" y="6821"/>
                    <a:pt x="47572" y="0"/>
                    <a:pt x="64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3149449" cy="45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84557" y="1204956"/>
            <a:ext cx="1531888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수학 공부 왜 어려울까요?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35228" y="3756563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스스로의 학습을 파악하기 힘듦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5228" y="5511769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모르는 점을 어떻게 공부해야될지 모름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35228" y="7266976"/>
            <a:ext cx="1001754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9"/>
              </a:lnSpc>
              <a:spcBef>
                <a:spcPct val="0"/>
              </a:spcBef>
            </a:pPr>
            <a:r>
              <a:rPr lang="en-US" sz="4299" spc="-150">
                <a:solidFill>
                  <a:srgbClr val="FFFFFF"/>
                </a:solidFill>
                <a:latin typeface="TDTD강굴림"/>
                <a:ea typeface="TDTD강굴림"/>
                <a:cs typeface="TDTD강굴림"/>
                <a:sym typeface="TDTD강굴림"/>
              </a:rPr>
              <a:t>노트 정리 방법을 모르겠음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87221" y="3381217"/>
            <a:ext cx="11181667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Souffle는</a:t>
            </a:r>
          </a:p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FFF4A7"/>
                </a:solidFill>
                <a:latin typeface="블랙슈트"/>
                <a:ea typeface="블랙슈트"/>
                <a:cs typeface="블랙슈트"/>
                <a:sym typeface="블랙슈트"/>
              </a:rPr>
              <a:t>이렇게 접근합니다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150" y="9537278"/>
            <a:ext cx="19926300" cy="1149772"/>
            <a:chOff x="0" y="0"/>
            <a:chExt cx="5248079" cy="3028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8079" cy="302821"/>
            </a:xfrm>
            <a:custGeom>
              <a:avLst/>
              <a:gdLst/>
              <a:ahLst/>
              <a:cxnLst/>
              <a:rect r="r" b="b" t="t" l="l"/>
              <a:pathLst>
                <a:path h="302821" w="5248079">
                  <a:moveTo>
                    <a:pt x="0" y="0"/>
                  </a:moveTo>
                  <a:lnTo>
                    <a:pt x="5248079" y="0"/>
                  </a:lnTo>
                  <a:lnTo>
                    <a:pt x="5248079" y="302821"/>
                  </a:lnTo>
                  <a:lnTo>
                    <a:pt x="0" y="302821"/>
                  </a:lnTo>
                  <a:close/>
                </a:path>
              </a:pathLst>
            </a:custGeom>
            <a:solidFill>
              <a:srgbClr val="CDA6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5248079" cy="436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3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DAGn4WWBkEo</dc:identifier>
  <dcterms:modified xsi:type="dcterms:W3CDTF">2011-08-01T06:04:30Z</dcterms:modified>
  <cp:revision>1</cp:revision>
  <dc:title>오늘의 강의주제</dc:title>
</cp:coreProperties>
</file>